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325" r:id="rId3"/>
    <p:sldId id="259" r:id="rId4"/>
    <p:sldId id="302" r:id="rId5"/>
    <p:sldId id="301" r:id="rId6"/>
    <p:sldId id="303" r:id="rId7"/>
    <p:sldId id="304" r:id="rId8"/>
    <p:sldId id="326" r:id="rId9"/>
    <p:sldId id="306" r:id="rId10"/>
    <p:sldId id="307" r:id="rId11"/>
    <p:sldId id="308" r:id="rId12"/>
    <p:sldId id="321" r:id="rId13"/>
    <p:sldId id="323" r:id="rId14"/>
    <p:sldId id="309" r:id="rId15"/>
    <p:sldId id="311" r:id="rId16"/>
    <p:sldId id="280" r:id="rId17"/>
    <p:sldId id="312" r:id="rId18"/>
    <p:sldId id="327" r:id="rId19"/>
    <p:sldId id="314" r:id="rId20"/>
    <p:sldId id="315" r:id="rId21"/>
    <p:sldId id="316" r:id="rId22"/>
    <p:sldId id="322" r:id="rId23"/>
    <p:sldId id="317" r:id="rId24"/>
    <p:sldId id="318" r:id="rId25"/>
    <p:sldId id="319" r:id="rId26"/>
    <p:sldId id="320" r:id="rId27"/>
    <p:sldId id="298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FA5F00"/>
    <a:srgbClr val="FC5104"/>
    <a:srgbClr val="582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7" autoAdjust="0"/>
    <p:restoredTop sz="94434" autoAdjust="0"/>
  </p:normalViewPr>
  <p:slideViewPr>
    <p:cSldViewPr snapToGrid="0">
      <p:cViewPr varScale="1">
        <p:scale>
          <a:sx n="105" d="100"/>
          <a:sy n="105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66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04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2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98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5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24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1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0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53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66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2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F3D0-5608-46D2-86EB-5041524ED65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45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hierdemaths.fr/grandeur-et-mesure/les-masse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3269" y="3978840"/>
            <a:ext cx="5659360" cy="1429304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fr-FR" sz="4800" b="1" dirty="0" smtClean="0"/>
              <a:t/>
            </a:r>
            <a:br>
              <a:rPr lang="fr-FR" sz="4800" b="1" dirty="0" smtClean="0"/>
            </a:br>
            <a:r>
              <a:rPr lang="fr-FR" sz="4800" b="1" dirty="0" smtClean="0"/>
              <a:t>LES MASSES</a:t>
            </a:r>
            <a:br>
              <a:rPr lang="fr-FR" sz="4800" b="1" dirty="0" smtClean="0"/>
            </a:br>
            <a:r>
              <a:rPr lang="fr-FR" sz="4000" b="1" dirty="0" smtClean="0"/>
              <a:t>Cycle 2 CP CE1 CE2</a:t>
            </a:r>
            <a:endParaRPr lang="fr-FR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69981" y="3978840"/>
            <a:ext cx="5388744" cy="142930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4000" dirty="0" smtClean="0"/>
              <a:t>Etape 3/4 </a:t>
            </a:r>
          </a:p>
          <a:p>
            <a:r>
              <a:rPr lang="fr-FR" sz="4000" dirty="0" smtClean="0"/>
              <a:t>Mesure avec étalon</a:t>
            </a:r>
            <a:endParaRPr lang="fr-FR" sz="4000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009" y="238474"/>
            <a:ext cx="6981239" cy="35522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47135" y="6026864"/>
            <a:ext cx="61522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hlinkClick r:id="rId3"/>
              </a:rPr>
              <a:t>https://www.cahierdemaths.fr/grandeur-et-mesure/les-masses</a:t>
            </a:r>
            <a:r>
              <a:rPr lang="fr-FR" sz="1600" dirty="0" smtClean="0">
                <a:hlinkClick r:id="rId3"/>
              </a:rPr>
              <a:t>/</a:t>
            </a:r>
            <a:r>
              <a:rPr lang="fr-FR" sz="1600" dirty="0" smtClean="0"/>
              <a:t>   </a:t>
            </a:r>
          </a:p>
          <a:p>
            <a:r>
              <a:rPr lang="fr-FR" sz="1600" dirty="0" smtClean="0"/>
              <a:t>Philippe DUMET – CPC Pompey 54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59893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3961" y="4401233"/>
            <a:ext cx="7178040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 la boule en 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La boule pèse 8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607" y="1269175"/>
            <a:ext cx="1155826" cy="1160985"/>
          </a:xfrm>
          <a:prstGeom prst="rect">
            <a:avLst/>
          </a:prstGeom>
        </p:spPr>
      </p:pic>
      <p:sp>
        <p:nvSpPr>
          <p:cNvPr id="21" name="Cube 20"/>
          <p:cNvSpPr/>
          <p:nvPr/>
        </p:nvSpPr>
        <p:spPr>
          <a:xfrm>
            <a:off x="7288259" y="167469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6694633" y="169987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6053235" y="168894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ube 23"/>
          <p:cNvSpPr/>
          <p:nvPr/>
        </p:nvSpPr>
        <p:spPr>
          <a:xfrm>
            <a:off x="6385852" y="114342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ube 24"/>
          <p:cNvSpPr/>
          <p:nvPr/>
        </p:nvSpPr>
        <p:spPr>
          <a:xfrm>
            <a:off x="7039343" y="107102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ube 25"/>
          <p:cNvSpPr/>
          <p:nvPr/>
        </p:nvSpPr>
        <p:spPr>
          <a:xfrm>
            <a:off x="6316862" y="5639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ube 26"/>
          <p:cNvSpPr/>
          <p:nvPr/>
        </p:nvSpPr>
        <p:spPr>
          <a:xfrm>
            <a:off x="7015597" y="50903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ube 27"/>
          <p:cNvSpPr/>
          <p:nvPr/>
        </p:nvSpPr>
        <p:spPr>
          <a:xfrm>
            <a:off x="6706816" y="6913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2582256" y="1983260"/>
            <a:ext cx="5347932" cy="2306677"/>
            <a:chOff x="2019410" y="1344706"/>
            <a:chExt cx="7384452" cy="2823882"/>
          </a:xfrm>
        </p:grpSpPr>
        <p:sp>
          <p:nvSpPr>
            <p:cNvPr id="30" name="Trapèze 29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lèche vers le haut 30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Organigramme : Délai 49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Organigramme : Délai 5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61056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 est le plus lourd, le ballon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 ou la boule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552" y="1319429"/>
            <a:ext cx="1155826" cy="1160985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6172201" y="2025942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11033267" y="176589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10439641" y="179108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9798243" y="178014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10130860" y="123462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10784351" y="116223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be 20"/>
          <p:cNvSpPr/>
          <p:nvPr/>
        </p:nvSpPr>
        <p:spPr>
          <a:xfrm>
            <a:off x="10061870" y="65514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10760605" y="60024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10451824" y="16033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19" y="693175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/>
          <p:cNvGrpSpPr/>
          <p:nvPr/>
        </p:nvGrpSpPr>
        <p:grpSpPr>
          <a:xfrm>
            <a:off x="58423" y="1921593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Cube 34"/>
          <p:cNvSpPr/>
          <p:nvPr/>
        </p:nvSpPr>
        <p:spPr>
          <a:xfrm>
            <a:off x="4919489" y="166154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ube 48"/>
          <p:cNvSpPr/>
          <p:nvPr/>
        </p:nvSpPr>
        <p:spPr>
          <a:xfrm>
            <a:off x="4325863" y="168673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Cube 49"/>
          <p:cNvSpPr/>
          <p:nvPr/>
        </p:nvSpPr>
        <p:spPr>
          <a:xfrm>
            <a:off x="3684465" y="1675797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ube 51"/>
          <p:cNvSpPr/>
          <p:nvPr/>
        </p:nvSpPr>
        <p:spPr>
          <a:xfrm>
            <a:off x="4017082" y="113027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ube 52"/>
          <p:cNvSpPr/>
          <p:nvPr/>
        </p:nvSpPr>
        <p:spPr>
          <a:xfrm>
            <a:off x="4728064" y="115407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3438" y="5482294"/>
            <a:ext cx="1155826" cy="116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0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Combien faut-il mettre de cubes pour équilibrer la balance ?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4400" dirty="0" smtClean="0"/>
              <a:t>13</a:t>
            </a:r>
            <a:endParaRPr lang="fr-FR" sz="4400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276" y="1347586"/>
            <a:ext cx="1082422" cy="1087254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4777833" y="2845511"/>
            <a:ext cx="231377" cy="23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7175853" y="2121080"/>
            <a:ext cx="4264633" cy="1642644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11014106" y="190106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10476412" y="1913277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9964515" y="1928155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10190603" y="154707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10783627" y="1553722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be 20"/>
          <p:cNvSpPr/>
          <p:nvPr/>
        </p:nvSpPr>
        <p:spPr>
          <a:xfrm>
            <a:off x="10527678" y="1194049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10370350" y="841767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10581711" y="45707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6" y="283976"/>
            <a:ext cx="1557872" cy="155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/>
          <p:cNvGrpSpPr/>
          <p:nvPr/>
        </p:nvGrpSpPr>
        <p:grpSpPr>
          <a:xfrm>
            <a:off x="520561" y="1240564"/>
            <a:ext cx="4059676" cy="1672441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Cube 34"/>
          <p:cNvSpPr/>
          <p:nvPr/>
        </p:nvSpPr>
        <p:spPr>
          <a:xfrm>
            <a:off x="4352277" y="10283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ube 48"/>
          <p:cNvSpPr/>
          <p:nvPr/>
        </p:nvSpPr>
        <p:spPr>
          <a:xfrm>
            <a:off x="3868441" y="10139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Cube 49"/>
          <p:cNvSpPr/>
          <p:nvPr/>
        </p:nvSpPr>
        <p:spPr>
          <a:xfrm>
            <a:off x="3417808" y="10283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ube 51"/>
          <p:cNvSpPr/>
          <p:nvPr/>
        </p:nvSpPr>
        <p:spPr>
          <a:xfrm>
            <a:off x="3649629" y="59315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ube 52"/>
          <p:cNvSpPr/>
          <p:nvPr/>
        </p:nvSpPr>
        <p:spPr>
          <a:xfrm>
            <a:off x="4168423" y="562077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3" y="3606799"/>
            <a:ext cx="1557872" cy="155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732" y="3854986"/>
            <a:ext cx="1082422" cy="1087254"/>
          </a:xfrm>
          <a:prstGeom prst="rect">
            <a:avLst/>
          </a:prstGeom>
        </p:spPr>
      </p:pic>
      <p:grpSp>
        <p:nvGrpSpPr>
          <p:cNvPr id="55" name="Groupe 54"/>
          <p:cNvGrpSpPr/>
          <p:nvPr/>
        </p:nvGrpSpPr>
        <p:grpSpPr>
          <a:xfrm>
            <a:off x="307975" y="4524842"/>
            <a:ext cx="5347932" cy="2306677"/>
            <a:chOff x="2019410" y="1344706"/>
            <a:chExt cx="7384452" cy="2823882"/>
          </a:xfrm>
        </p:grpSpPr>
        <p:sp>
          <p:nvSpPr>
            <p:cNvPr id="56" name="Trapèze 5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Flèche vers le haut 5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Organigramme : Délai 6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Organigramme : Délai 6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8" name="Cube 67"/>
          <p:cNvSpPr/>
          <p:nvPr/>
        </p:nvSpPr>
        <p:spPr>
          <a:xfrm>
            <a:off x="9477219" y="5684842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Cube 69"/>
          <p:cNvSpPr/>
          <p:nvPr/>
        </p:nvSpPr>
        <p:spPr>
          <a:xfrm>
            <a:off x="4083622" y="320972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Cube 68"/>
          <p:cNvSpPr/>
          <p:nvPr/>
        </p:nvSpPr>
        <p:spPr>
          <a:xfrm>
            <a:off x="4112089" y="2845511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Cube 70"/>
          <p:cNvSpPr/>
          <p:nvPr/>
        </p:nvSpPr>
        <p:spPr>
          <a:xfrm>
            <a:off x="3971945" y="443448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Cube 71"/>
          <p:cNvSpPr/>
          <p:nvPr/>
        </p:nvSpPr>
        <p:spPr>
          <a:xfrm>
            <a:off x="4017381" y="4037697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Cube 72"/>
          <p:cNvSpPr/>
          <p:nvPr/>
        </p:nvSpPr>
        <p:spPr>
          <a:xfrm>
            <a:off x="4042294" y="363246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Cube 78"/>
          <p:cNvSpPr/>
          <p:nvPr/>
        </p:nvSpPr>
        <p:spPr>
          <a:xfrm>
            <a:off x="5546904" y="4434473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Cube 79"/>
          <p:cNvSpPr/>
          <p:nvPr/>
        </p:nvSpPr>
        <p:spPr>
          <a:xfrm>
            <a:off x="5009210" y="444668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Cube 80"/>
          <p:cNvSpPr/>
          <p:nvPr/>
        </p:nvSpPr>
        <p:spPr>
          <a:xfrm>
            <a:off x="4497313" y="446156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Cube 81"/>
          <p:cNvSpPr/>
          <p:nvPr/>
        </p:nvSpPr>
        <p:spPr>
          <a:xfrm>
            <a:off x="4723401" y="4080485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Cube 82"/>
          <p:cNvSpPr/>
          <p:nvPr/>
        </p:nvSpPr>
        <p:spPr>
          <a:xfrm>
            <a:off x="5316425" y="4087131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Cube 83"/>
          <p:cNvSpPr/>
          <p:nvPr/>
        </p:nvSpPr>
        <p:spPr>
          <a:xfrm>
            <a:off x="5060476" y="3727458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Cube 84"/>
          <p:cNvSpPr/>
          <p:nvPr/>
        </p:nvSpPr>
        <p:spPr>
          <a:xfrm>
            <a:off x="4903148" y="337517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Cube 85"/>
          <p:cNvSpPr/>
          <p:nvPr/>
        </p:nvSpPr>
        <p:spPr>
          <a:xfrm>
            <a:off x="5114509" y="2990483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8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8" grpId="0" animBg="1"/>
      <p:bldP spid="70" grpId="0" animBg="1"/>
      <p:bldP spid="69" grpId="0" animBg="1"/>
      <p:bldP spid="71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Combien faut-il mettre de cubes bleus pour équilibrer la balance ?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4400" dirty="0" smtClean="0"/>
              <a:t>10</a:t>
            </a:r>
            <a:endParaRPr lang="fr-FR" sz="4400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pSp>
        <p:nvGrpSpPr>
          <p:cNvPr id="36" name="Groupe 35"/>
          <p:cNvGrpSpPr/>
          <p:nvPr/>
        </p:nvGrpSpPr>
        <p:grpSpPr>
          <a:xfrm>
            <a:off x="7175853" y="2121080"/>
            <a:ext cx="4264633" cy="1642644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2" name="Cube 21"/>
          <p:cNvSpPr/>
          <p:nvPr/>
        </p:nvSpPr>
        <p:spPr>
          <a:xfrm>
            <a:off x="654213" y="749253"/>
            <a:ext cx="863987" cy="762712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3393207" y="1056508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5" name="Groupe 24"/>
          <p:cNvGrpSpPr/>
          <p:nvPr/>
        </p:nvGrpSpPr>
        <p:grpSpPr>
          <a:xfrm>
            <a:off x="520561" y="1240564"/>
            <a:ext cx="4059676" cy="1672441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307975" y="4524842"/>
            <a:ext cx="5347932" cy="2306677"/>
            <a:chOff x="2019410" y="1344706"/>
            <a:chExt cx="7384452" cy="2823882"/>
          </a:xfrm>
        </p:grpSpPr>
        <p:sp>
          <p:nvSpPr>
            <p:cNvPr id="56" name="Trapèze 5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Flèche vers le haut 5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Organigramme : Délai 6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Organigramme : Délai 6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7" name="Cube 86"/>
          <p:cNvSpPr/>
          <p:nvPr/>
        </p:nvSpPr>
        <p:spPr>
          <a:xfrm>
            <a:off x="4011520" y="1035992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Cube 87"/>
          <p:cNvSpPr/>
          <p:nvPr/>
        </p:nvSpPr>
        <p:spPr>
          <a:xfrm>
            <a:off x="7602720" y="191500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Cube 89"/>
          <p:cNvSpPr/>
          <p:nvPr/>
        </p:nvSpPr>
        <p:spPr>
          <a:xfrm>
            <a:off x="10215540" y="2076988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Cube 91"/>
          <p:cNvSpPr/>
          <p:nvPr/>
        </p:nvSpPr>
        <p:spPr>
          <a:xfrm>
            <a:off x="10518459" y="1839166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Cube 92"/>
          <p:cNvSpPr/>
          <p:nvPr/>
        </p:nvSpPr>
        <p:spPr>
          <a:xfrm>
            <a:off x="10976488" y="1849896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Cube 93"/>
          <p:cNvSpPr/>
          <p:nvPr/>
        </p:nvSpPr>
        <p:spPr>
          <a:xfrm>
            <a:off x="10751813" y="2099761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Cube 94"/>
          <p:cNvSpPr/>
          <p:nvPr/>
        </p:nvSpPr>
        <p:spPr>
          <a:xfrm>
            <a:off x="11204987" y="2068135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Cube 95"/>
          <p:cNvSpPr/>
          <p:nvPr/>
        </p:nvSpPr>
        <p:spPr>
          <a:xfrm>
            <a:off x="802683" y="4116371"/>
            <a:ext cx="863987" cy="762712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Cube 96"/>
          <p:cNvSpPr/>
          <p:nvPr/>
        </p:nvSpPr>
        <p:spPr>
          <a:xfrm>
            <a:off x="4186878" y="4573746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Cube 97"/>
          <p:cNvSpPr/>
          <p:nvPr/>
        </p:nvSpPr>
        <p:spPr>
          <a:xfrm>
            <a:off x="4489797" y="4335924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Cube 98"/>
          <p:cNvSpPr/>
          <p:nvPr/>
        </p:nvSpPr>
        <p:spPr>
          <a:xfrm>
            <a:off x="4947826" y="4346654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Cube 99"/>
          <p:cNvSpPr/>
          <p:nvPr/>
        </p:nvSpPr>
        <p:spPr>
          <a:xfrm>
            <a:off x="4723151" y="4596519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Cube 100"/>
          <p:cNvSpPr/>
          <p:nvPr/>
        </p:nvSpPr>
        <p:spPr>
          <a:xfrm>
            <a:off x="5176325" y="4564893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Cube 101"/>
          <p:cNvSpPr/>
          <p:nvPr/>
        </p:nvSpPr>
        <p:spPr>
          <a:xfrm>
            <a:off x="4365211" y="4061310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Cube 102"/>
          <p:cNvSpPr/>
          <p:nvPr/>
        </p:nvSpPr>
        <p:spPr>
          <a:xfrm>
            <a:off x="4533181" y="3778757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Cube 103"/>
          <p:cNvSpPr/>
          <p:nvPr/>
        </p:nvSpPr>
        <p:spPr>
          <a:xfrm>
            <a:off x="4991210" y="3789487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Cube 104"/>
          <p:cNvSpPr/>
          <p:nvPr/>
        </p:nvSpPr>
        <p:spPr>
          <a:xfrm>
            <a:off x="4766535" y="4039352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Cube 105"/>
          <p:cNvSpPr/>
          <p:nvPr/>
        </p:nvSpPr>
        <p:spPr>
          <a:xfrm>
            <a:off x="5167859" y="4078021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Cube 106"/>
          <p:cNvSpPr/>
          <p:nvPr/>
        </p:nvSpPr>
        <p:spPr>
          <a:xfrm>
            <a:off x="9399146" y="5764581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90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des 2 balles pesées ensemble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5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080" y="713499"/>
            <a:ext cx="1202186" cy="1080446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36" name="Groupe 35"/>
          <p:cNvGrpSpPr/>
          <p:nvPr/>
        </p:nvGrpSpPr>
        <p:grpSpPr>
          <a:xfrm>
            <a:off x="6242137" y="129416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riangle isocèle 56"/>
          <p:cNvSpPr/>
          <p:nvPr/>
        </p:nvSpPr>
        <p:spPr>
          <a:xfrm>
            <a:off x="10025112" y="927310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4158142" y="382370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isocèle 58"/>
          <p:cNvSpPr/>
          <p:nvPr/>
        </p:nvSpPr>
        <p:spPr>
          <a:xfrm>
            <a:off x="11020607" y="8944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3900581" y="398297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202" y="3793579"/>
            <a:ext cx="1202186" cy="1080446"/>
          </a:xfrm>
          <a:prstGeom prst="rect">
            <a:avLst/>
          </a:prstGeom>
        </p:spPr>
      </p:pic>
      <p:sp>
        <p:nvSpPr>
          <p:cNvPr id="61" name="Triangle isocèle 60"/>
          <p:cNvSpPr/>
          <p:nvPr/>
        </p:nvSpPr>
        <p:spPr>
          <a:xfrm>
            <a:off x="4430314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125" y="3842762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4945435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233281" y="4385229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4715834" y="3807121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9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 </a:t>
            </a:r>
            <a:r>
              <a:rPr lang="fr-FR" sz="2800" dirty="0">
                <a:solidFill>
                  <a:schemeClr val="tx1"/>
                </a:solidFill>
              </a:rPr>
              <a:t>3</a:t>
            </a:r>
            <a:r>
              <a:rPr lang="fr-FR" sz="2800" dirty="0" smtClean="0">
                <a:solidFill>
                  <a:schemeClr val="tx1"/>
                </a:solidFill>
              </a:rPr>
              <a:t> balles jaunes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9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10036936" y="13085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9779375" y="1467819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Triangle isocèle 60"/>
          <p:cNvSpPr/>
          <p:nvPr/>
        </p:nvSpPr>
        <p:spPr>
          <a:xfrm>
            <a:off x="10309108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515" y="1358613"/>
            <a:ext cx="1255799" cy="94063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293" y="1358744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10824229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6063030" y="1864960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10594628" y="129196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076558">
            <a:off x="6376401" y="315268"/>
            <a:ext cx="1255799" cy="940637"/>
          </a:xfrm>
          <a:prstGeom prst="rect">
            <a:avLst/>
          </a:prstGeom>
        </p:spPr>
      </p:pic>
      <p:sp>
        <p:nvSpPr>
          <p:cNvPr id="51" name="Triangle isocèle 50"/>
          <p:cNvSpPr/>
          <p:nvPr/>
        </p:nvSpPr>
        <p:spPr>
          <a:xfrm>
            <a:off x="9793811" y="86439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riangle isocèle 51"/>
          <p:cNvSpPr/>
          <p:nvPr/>
        </p:nvSpPr>
        <p:spPr>
          <a:xfrm>
            <a:off x="10051372" y="69724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riangle isocèle 52"/>
          <p:cNvSpPr/>
          <p:nvPr/>
        </p:nvSpPr>
        <p:spPr>
          <a:xfrm>
            <a:off x="10416258" y="68280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riangle isocèle 53"/>
          <p:cNvSpPr/>
          <p:nvPr/>
        </p:nvSpPr>
        <p:spPr>
          <a:xfrm>
            <a:off x="10873458" y="833835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95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 ce verre rouge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Le verre a une masse comprise entre 2 et 3 cylindres jaunes.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46" name="Picture 2" descr="RÃ©sultat de recherche d'images pour &quot;verre roug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9" y="246348"/>
            <a:ext cx="1551783" cy="155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19" y="880127"/>
            <a:ext cx="5027345" cy="2979430"/>
          </a:xfrm>
          <a:prstGeom prst="rect">
            <a:avLst/>
          </a:prstGeom>
        </p:spPr>
      </p:pic>
      <p:pic>
        <p:nvPicPr>
          <p:cNvPr id="34" name="Picture 2" descr="RÃ©sultat de recherche d'images pour &quot;verre roug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8" y="730430"/>
            <a:ext cx="1551783" cy="155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5878" y="880127"/>
            <a:ext cx="5193201" cy="2903198"/>
          </a:xfrm>
          <a:prstGeom prst="rect">
            <a:avLst/>
          </a:prstGeom>
        </p:spPr>
      </p:pic>
      <p:sp>
        <p:nvSpPr>
          <p:cNvPr id="20" name="Cylindre 19"/>
          <p:cNvSpPr/>
          <p:nvPr/>
        </p:nvSpPr>
        <p:spPr>
          <a:xfrm>
            <a:off x="4267200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ylindre 35"/>
          <p:cNvSpPr/>
          <p:nvPr/>
        </p:nvSpPr>
        <p:spPr>
          <a:xfrm>
            <a:off x="4882858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Cylindre 36"/>
          <p:cNvSpPr/>
          <p:nvPr/>
        </p:nvSpPr>
        <p:spPr>
          <a:xfrm>
            <a:off x="3664293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Cylindre 37"/>
          <p:cNvSpPr/>
          <p:nvPr/>
        </p:nvSpPr>
        <p:spPr>
          <a:xfrm>
            <a:off x="10336002" y="627394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Cylindre 38"/>
          <p:cNvSpPr/>
          <p:nvPr/>
        </p:nvSpPr>
        <p:spPr>
          <a:xfrm>
            <a:off x="11088245" y="638801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03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80" y="-44214"/>
            <a:ext cx="1874520" cy="187452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du vase rouge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Le vase rouge pèse 4 billes noires.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5895" y="-13662"/>
            <a:ext cx="1820180" cy="1820180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318" y="25228"/>
            <a:ext cx="1820180" cy="1820180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6037034" y="1268739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793027" y="1127890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257642" y="1127891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696760" y="39866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230456" y="398663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3992886" y="742359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4478622" y="3257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934738" y="74735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9733245" y="111464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59690" y="745106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4703069" y="1127889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166406" y="1143000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10187051" y="1126525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10618482" y="113476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9980692" y="70274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11045821" y="111464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10419877" y="719217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66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9" y="252352"/>
            <a:ext cx="9144000" cy="2387600"/>
          </a:xfrm>
        </p:spPr>
        <p:txBody>
          <a:bodyPr>
            <a:noAutofit/>
          </a:bodyPr>
          <a:lstStyle/>
          <a:p>
            <a:r>
              <a:rPr lang="fr-FR" sz="8800" b="1" dirty="0" smtClean="0"/>
              <a:t>CLASSE </a:t>
            </a:r>
            <a:r>
              <a:rPr lang="fr-FR" sz="8800" b="1" dirty="0" smtClean="0"/>
              <a:t>CE2</a:t>
            </a:r>
            <a:r>
              <a:rPr lang="fr-FR" sz="8800" b="1" dirty="0" smtClean="0"/>
              <a:t/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3999" y="5557421"/>
            <a:ext cx="9144000" cy="923278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LES MASSES </a:t>
            </a:r>
            <a:r>
              <a:rPr lang="fr-FR" sz="4000" dirty="0"/>
              <a:t>- Mesure avec un étalon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874" y="2005129"/>
            <a:ext cx="6318251" cy="321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624" y="667617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du ballon 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en 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Le ballon pèse 5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2447366" y="189603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7308432" y="163599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6714806" y="1661173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6073408" y="16502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6406025" y="110472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7117007" y="112851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02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9" y="252352"/>
            <a:ext cx="9144000" cy="2387600"/>
          </a:xfrm>
        </p:spPr>
        <p:txBody>
          <a:bodyPr>
            <a:noAutofit/>
          </a:bodyPr>
          <a:lstStyle/>
          <a:p>
            <a:r>
              <a:rPr lang="fr-FR" sz="8800" b="1" dirty="0" smtClean="0"/>
              <a:t>CLASSE CP</a:t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3999" y="5734975"/>
            <a:ext cx="9144000" cy="923278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LES MASSES – Mesure avec un étalon</a:t>
            </a:r>
            <a:endParaRPr lang="fr-FR" sz="4000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874" y="2005129"/>
            <a:ext cx="6318251" cy="321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3961" y="4401233"/>
            <a:ext cx="7178040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 la boule en 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La boule pèse 8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607" y="1269175"/>
            <a:ext cx="1155826" cy="1160985"/>
          </a:xfrm>
          <a:prstGeom prst="rect">
            <a:avLst/>
          </a:prstGeom>
        </p:spPr>
      </p:pic>
      <p:sp>
        <p:nvSpPr>
          <p:cNvPr id="21" name="Cube 20"/>
          <p:cNvSpPr/>
          <p:nvPr/>
        </p:nvSpPr>
        <p:spPr>
          <a:xfrm>
            <a:off x="7288259" y="167469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6694633" y="169987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6053235" y="168894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ube 23"/>
          <p:cNvSpPr/>
          <p:nvPr/>
        </p:nvSpPr>
        <p:spPr>
          <a:xfrm>
            <a:off x="6385852" y="114342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ube 24"/>
          <p:cNvSpPr/>
          <p:nvPr/>
        </p:nvSpPr>
        <p:spPr>
          <a:xfrm>
            <a:off x="7039343" y="107102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ube 25"/>
          <p:cNvSpPr/>
          <p:nvPr/>
        </p:nvSpPr>
        <p:spPr>
          <a:xfrm>
            <a:off x="6316862" y="5639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ube 26"/>
          <p:cNvSpPr/>
          <p:nvPr/>
        </p:nvSpPr>
        <p:spPr>
          <a:xfrm>
            <a:off x="7015597" y="50903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ube 27"/>
          <p:cNvSpPr/>
          <p:nvPr/>
        </p:nvSpPr>
        <p:spPr>
          <a:xfrm>
            <a:off x="6706816" y="6913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2582256" y="1983260"/>
            <a:ext cx="5347932" cy="2306677"/>
            <a:chOff x="2019410" y="1344706"/>
            <a:chExt cx="7384452" cy="2823882"/>
          </a:xfrm>
        </p:grpSpPr>
        <p:sp>
          <p:nvSpPr>
            <p:cNvPr id="30" name="Trapèze 29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lèche vers le haut 30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Organigramme : Délai 49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Organigramme : Délai 5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3364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 est le plus lourd, le ballon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 ou la boule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552" y="1319429"/>
            <a:ext cx="1155826" cy="1160985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6172201" y="2025942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11033267" y="176589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10439641" y="179108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9798243" y="178014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10130860" y="123462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10784351" y="116223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be 20"/>
          <p:cNvSpPr/>
          <p:nvPr/>
        </p:nvSpPr>
        <p:spPr>
          <a:xfrm>
            <a:off x="10061870" y="65514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10760605" y="60024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10451824" y="16033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19" y="693175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/>
          <p:cNvGrpSpPr/>
          <p:nvPr/>
        </p:nvGrpSpPr>
        <p:grpSpPr>
          <a:xfrm>
            <a:off x="58423" y="1921593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Cube 34"/>
          <p:cNvSpPr/>
          <p:nvPr/>
        </p:nvSpPr>
        <p:spPr>
          <a:xfrm>
            <a:off x="4919489" y="166154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ube 48"/>
          <p:cNvSpPr/>
          <p:nvPr/>
        </p:nvSpPr>
        <p:spPr>
          <a:xfrm>
            <a:off x="4325863" y="168673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Cube 49"/>
          <p:cNvSpPr/>
          <p:nvPr/>
        </p:nvSpPr>
        <p:spPr>
          <a:xfrm>
            <a:off x="3684465" y="1675797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ube 51"/>
          <p:cNvSpPr/>
          <p:nvPr/>
        </p:nvSpPr>
        <p:spPr>
          <a:xfrm>
            <a:off x="4017082" y="113027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ube 52"/>
          <p:cNvSpPr/>
          <p:nvPr/>
        </p:nvSpPr>
        <p:spPr>
          <a:xfrm>
            <a:off x="4728064" y="115407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3438" y="5482294"/>
            <a:ext cx="1155826" cy="116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Combien faut-il mettre de cubes pour équilibrer la balance ?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4400" dirty="0" smtClean="0"/>
              <a:t>13</a:t>
            </a:r>
            <a:endParaRPr lang="fr-FR" sz="4400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276" y="1347586"/>
            <a:ext cx="1082422" cy="1087254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4777833" y="2845511"/>
            <a:ext cx="231377" cy="23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7175853" y="2121080"/>
            <a:ext cx="4264633" cy="1642644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11014106" y="190106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10476412" y="1913277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9964515" y="1928155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10190603" y="154707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10783627" y="1553722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be 20"/>
          <p:cNvSpPr/>
          <p:nvPr/>
        </p:nvSpPr>
        <p:spPr>
          <a:xfrm>
            <a:off x="10527678" y="1194049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10370350" y="841767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10581711" y="45707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6" y="283976"/>
            <a:ext cx="1557872" cy="155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/>
          <p:cNvGrpSpPr/>
          <p:nvPr/>
        </p:nvGrpSpPr>
        <p:grpSpPr>
          <a:xfrm>
            <a:off x="520561" y="1240564"/>
            <a:ext cx="4059676" cy="1672441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Cube 34"/>
          <p:cNvSpPr/>
          <p:nvPr/>
        </p:nvSpPr>
        <p:spPr>
          <a:xfrm>
            <a:off x="4352277" y="10283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ube 48"/>
          <p:cNvSpPr/>
          <p:nvPr/>
        </p:nvSpPr>
        <p:spPr>
          <a:xfrm>
            <a:off x="3868441" y="10139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Cube 49"/>
          <p:cNvSpPr/>
          <p:nvPr/>
        </p:nvSpPr>
        <p:spPr>
          <a:xfrm>
            <a:off x="3417808" y="10283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ube 51"/>
          <p:cNvSpPr/>
          <p:nvPr/>
        </p:nvSpPr>
        <p:spPr>
          <a:xfrm>
            <a:off x="3649629" y="59315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ube 52"/>
          <p:cNvSpPr/>
          <p:nvPr/>
        </p:nvSpPr>
        <p:spPr>
          <a:xfrm>
            <a:off x="4168423" y="562077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3" y="3606799"/>
            <a:ext cx="1557872" cy="155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732" y="3854986"/>
            <a:ext cx="1082422" cy="1087254"/>
          </a:xfrm>
          <a:prstGeom prst="rect">
            <a:avLst/>
          </a:prstGeom>
        </p:spPr>
      </p:pic>
      <p:grpSp>
        <p:nvGrpSpPr>
          <p:cNvPr id="55" name="Groupe 54"/>
          <p:cNvGrpSpPr/>
          <p:nvPr/>
        </p:nvGrpSpPr>
        <p:grpSpPr>
          <a:xfrm>
            <a:off x="307975" y="4524842"/>
            <a:ext cx="5347932" cy="2306677"/>
            <a:chOff x="2019410" y="1344706"/>
            <a:chExt cx="7384452" cy="2823882"/>
          </a:xfrm>
        </p:grpSpPr>
        <p:sp>
          <p:nvSpPr>
            <p:cNvPr id="56" name="Trapèze 5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Flèche vers le haut 5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Organigramme : Délai 6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Organigramme : Délai 6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8" name="Cube 67"/>
          <p:cNvSpPr/>
          <p:nvPr/>
        </p:nvSpPr>
        <p:spPr>
          <a:xfrm>
            <a:off x="9477219" y="5684842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Cube 69"/>
          <p:cNvSpPr/>
          <p:nvPr/>
        </p:nvSpPr>
        <p:spPr>
          <a:xfrm>
            <a:off x="4083622" y="320972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Cube 68"/>
          <p:cNvSpPr/>
          <p:nvPr/>
        </p:nvSpPr>
        <p:spPr>
          <a:xfrm>
            <a:off x="4112089" y="2845511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Cube 70"/>
          <p:cNvSpPr/>
          <p:nvPr/>
        </p:nvSpPr>
        <p:spPr>
          <a:xfrm>
            <a:off x="3971945" y="443448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Cube 71"/>
          <p:cNvSpPr/>
          <p:nvPr/>
        </p:nvSpPr>
        <p:spPr>
          <a:xfrm>
            <a:off x="4017381" y="4037697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Cube 72"/>
          <p:cNvSpPr/>
          <p:nvPr/>
        </p:nvSpPr>
        <p:spPr>
          <a:xfrm>
            <a:off x="4042294" y="363246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Cube 78"/>
          <p:cNvSpPr/>
          <p:nvPr/>
        </p:nvSpPr>
        <p:spPr>
          <a:xfrm>
            <a:off x="5546904" y="4434473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Cube 79"/>
          <p:cNvSpPr/>
          <p:nvPr/>
        </p:nvSpPr>
        <p:spPr>
          <a:xfrm>
            <a:off x="5009210" y="444668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Cube 80"/>
          <p:cNvSpPr/>
          <p:nvPr/>
        </p:nvSpPr>
        <p:spPr>
          <a:xfrm>
            <a:off x="4497313" y="446156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Cube 81"/>
          <p:cNvSpPr/>
          <p:nvPr/>
        </p:nvSpPr>
        <p:spPr>
          <a:xfrm>
            <a:off x="4723401" y="4080485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Cube 82"/>
          <p:cNvSpPr/>
          <p:nvPr/>
        </p:nvSpPr>
        <p:spPr>
          <a:xfrm>
            <a:off x="5316425" y="4087131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Cube 83"/>
          <p:cNvSpPr/>
          <p:nvPr/>
        </p:nvSpPr>
        <p:spPr>
          <a:xfrm>
            <a:off x="5060476" y="3727458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Cube 84"/>
          <p:cNvSpPr/>
          <p:nvPr/>
        </p:nvSpPr>
        <p:spPr>
          <a:xfrm>
            <a:off x="4903148" y="337517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Cube 85"/>
          <p:cNvSpPr/>
          <p:nvPr/>
        </p:nvSpPr>
        <p:spPr>
          <a:xfrm>
            <a:off x="5114509" y="2990483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6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8" grpId="0" animBg="1"/>
      <p:bldP spid="70" grpId="0" animBg="1"/>
      <p:bldP spid="69" grpId="0" animBg="1"/>
      <p:bldP spid="71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des 2 balles pesées ensemble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5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080" y="713499"/>
            <a:ext cx="1202186" cy="1080446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36" name="Groupe 35"/>
          <p:cNvGrpSpPr/>
          <p:nvPr/>
        </p:nvGrpSpPr>
        <p:grpSpPr>
          <a:xfrm>
            <a:off x="6242137" y="129416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riangle isocèle 56"/>
          <p:cNvSpPr/>
          <p:nvPr/>
        </p:nvSpPr>
        <p:spPr>
          <a:xfrm>
            <a:off x="10025112" y="927310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4158142" y="382370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isocèle 58"/>
          <p:cNvSpPr/>
          <p:nvPr/>
        </p:nvSpPr>
        <p:spPr>
          <a:xfrm>
            <a:off x="11020607" y="8944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3900581" y="398297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202" y="3793579"/>
            <a:ext cx="1202186" cy="1080446"/>
          </a:xfrm>
          <a:prstGeom prst="rect">
            <a:avLst/>
          </a:prstGeom>
        </p:spPr>
      </p:pic>
      <p:sp>
        <p:nvSpPr>
          <p:cNvPr id="61" name="Triangle isocèle 60"/>
          <p:cNvSpPr/>
          <p:nvPr/>
        </p:nvSpPr>
        <p:spPr>
          <a:xfrm>
            <a:off x="4430314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125" y="3842762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4945435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233281" y="4385229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4715834" y="3807121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 </a:t>
            </a:r>
            <a:r>
              <a:rPr lang="fr-FR" sz="2800" dirty="0">
                <a:solidFill>
                  <a:schemeClr val="tx1"/>
                </a:solidFill>
              </a:rPr>
              <a:t>3</a:t>
            </a:r>
            <a:r>
              <a:rPr lang="fr-FR" sz="2800" dirty="0" smtClean="0">
                <a:solidFill>
                  <a:schemeClr val="tx1"/>
                </a:solidFill>
              </a:rPr>
              <a:t> balles jaunes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9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10036936" y="13085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9779375" y="1467819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Triangle isocèle 60"/>
          <p:cNvSpPr/>
          <p:nvPr/>
        </p:nvSpPr>
        <p:spPr>
          <a:xfrm>
            <a:off x="10309108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515" y="1358613"/>
            <a:ext cx="1255799" cy="94063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293" y="1358744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10824229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6063030" y="1864960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10594628" y="129196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076558">
            <a:off x="6376401" y="315268"/>
            <a:ext cx="1255799" cy="940637"/>
          </a:xfrm>
          <a:prstGeom prst="rect">
            <a:avLst/>
          </a:prstGeom>
        </p:spPr>
      </p:pic>
      <p:sp>
        <p:nvSpPr>
          <p:cNvPr id="51" name="Triangle isocèle 50"/>
          <p:cNvSpPr/>
          <p:nvPr/>
        </p:nvSpPr>
        <p:spPr>
          <a:xfrm>
            <a:off x="9793811" y="86439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riangle isocèle 51"/>
          <p:cNvSpPr/>
          <p:nvPr/>
        </p:nvSpPr>
        <p:spPr>
          <a:xfrm>
            <a:off x="10051372" y="69724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riangle isocèle 52"/>
          <p:cNvSpPr/>
          <p:nvPr/>
        </p:nvSpPr>
        <p:spPr>
          <a:xfrm>
            <a:off x="10416258" y="68280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riangle isocèle 53"/>
          <p:cNvSpPr/>
          <p:nvPr/>
        </p:nvSpPr>
        <p:spPr>
          <a:xfrm>
            <a:off x="10873458" y="833835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78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 ce verre rouge?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Le verre a une masse comprise entre 2 et 3 cylindres jaunes.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46" name="Picture 2" descr="RÃ©sultat de recherche d'images pour &quot;verre roug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9" y="246348"/>
            <a:ext cx="1551783" cy="155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19" y="880127"/>
            <a:ext cx="5027345" cy="2979430"/>
          </a:xfrm>
          <a:prstGeom prst="rect">
            <a:avLst/>
          </a:prstGeom>
        </p:spPr>
      </p:pic>
      <p:pic>
        <p:nvPicPr>
          <p:cNvPr id="34" name="Picture 2" descr="RÃ©sultat de recherche d'images pour &quot;verre roug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8" y="730430"/>
            <a:ext cx="1551783" cy="155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5878" y="880127"/>
            <a:ext cx="5193201" cy="2903198"/>
          </a:xfrm>
          <a:prstGeom prst="rect">
            <a:avLst/>
          </a:prstGeom>
        </p:spPr>
      </p:pic>
      <p:sp>
        <p:nvSpPr>
          <p:cNvPr id="20" name="Cylindre 19"/>
          <p:cNvSpPr/>
          <p:nvPr/>
        </p:nvSpPr>
        <p:spPr>
          <a:xfrm>
            <a:off x="4267200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ylindre 35"/>
          <p:cNvSpPr/>
          <p:nvPr/>
        </p:nvSpPr>
        <p:spPr>
          <a:xfrm>
            <a:off x="4882858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Cylindre 36"/>
          <p:cNvSpPr/>
          <p:nvPr/>
        </p:nvSpPr>
        <p:spPr>
          <a:xfrm>
            <a:off x="3664293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Cylindre 37"/>
          <p:cNvSpPr/>
          <p:nvPr/>
        </p:nvSpPr>
        <p:spPr>
          <a:xfrm>
            <a:off x="10336002" y="627394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Cylindre 38"/>
          <p:cNvSpPr/>
          <p:nvPr/>
        </p:nvSpPr>
        <p:spPr>
          <a:xfrm>
            <a:off x="11088245" y="638801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71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80" y="-44214"/>
            <a:ext cx="1874520" cy="187452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du vase rouge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Le vase rouge pèse 4 billes noires.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5895" y="-13662"/>
            <a:ext cx="1820180" cy="1820180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318" y="25228"/>
            <a:ext cx="1820180" cy="1820180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6037034" y="1268739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793027" y="1127890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257642" y="1127891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696760" y="39866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230456" y="398663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3992886" y="742359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4478622" y="3257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934738" y="74735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9733245" y="111464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59690" y="745106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4703069" y="1127889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166406" y="1143000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10187051" y="1126525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10618482" y="113476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9980692" y="70274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11045821" y="111464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10419877" y="719217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5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47" y="4123841"/>
            <a:ext cx="4273666" cy="255444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Est-ce possible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NON</a:t>
            </a:r>
            <a:endParaRPr lang="fr-FR" sz="40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  <p:grpSp>
        <p:nvGrpSpPr>
          <p:cNvPr id="15" name="Groupe 14"/>
          <p:cNvGrpSpPr/>
          <p:nvPr/>
        </p:nvGrpSpPr>
        <p:grpSpPr>
          <a:xfrm>
            <a:off x="440162" y="422292"/>
            <a:ext cx="4258471" cy="2532490"/>
            <a:chOff x="281353" y="460181"/>
            <a:chExt cx="4258471" cy="2532490"/>
          </a:xfrm>
        </p:grpSpPr>
        <p:grpSp>
          <p:nvGrpSpPr>
            <p:cNvPr id="12" name="Groupe 11"/>
            <p:cNvGrpSpPr/>
            <p:nvPr/>
          </p:nvGrpSpPr>
          <p:grpSpPr>
            <a:xfrm>
              <a:off x="281353" y="1086202"/>
              <a:ext cx="4258471" cy="1906469"/>
              <a:chOff x="2151527" y="1566264"/>
              <a:chExt cx="7207622" cy="2818831"/>
            </a:xfrm>
          </p:grpSpPr>
          <p:sp>
            <p:nvSpPr>
              <p:cNvPr id="4" name="Trapèze 3"/>
              <p:cNvSpPr/>
              <p:nvPr/>
            </p:nvSpPr>
            <p:spPr>
              <a:xfrm flipH="1">
                <a:off x="2549543" y="3255542"/>
                <a:ext cx="6352525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 rot="20744009" flipH="1">
                <a:off x="5533770" y="1726362"/>
                <a:ext cx="212875" cy="781493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20993844" flipH="1">
                <a:off x="3312679" y="2458126"/>
                <a:ext cx="5007205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 flipH="1">
                <a:off x="8160504" y="2257098"/>
                <a:ext cx="44624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 flipH="1">
                <a:off x="3305546" y="2285675"/>
                <a:ext cx="45719" cy="983313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 flipH="1">
                <a:off x="8025316" y="1699045"/>
                <a:ext cx="315002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 flipH="1">
                <a:off x="3157234" y="2522679"/>
                <a:ext cx="315002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16200000" flipH="1">
                <a:off x="8060114" y="512636"/>
                <a:ext cx="245408" cy="235266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16200000" flipH="1">
                <a:off x="3205155" y="1232049"/>
                <a:ext cx="245408" cy="235266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Trapèze 17"/>
              <p:cNvSpPr/>
              <p:nvPr/>
            </p:nvSpPr>
            <p:spPr>
              <a:xfrm flipH="1">
                <a:off x="5509899" y="2663871"/>
                <a:ext cx="477755" cy="591671"/>
              </a:xfrm>
              <a:prstGeom prst="trapezoid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AutoShape 4" descr="RÃ©sultat de recherche d'images pour &quot;balle&quot;"/>
            <p:cNvSpPr>
              <a:spLocks noChangeAspect="1" noChangeArrowheads="1"/>
            </p:cNvSpPr>
            <p:nvPr/>
          </p:nvSpPr>
          <p:spPr bwMode="auto">
            <a:xfrm>
              <a:off x="1785008" y="460181"/>
              <a:ext cx="1193330" cy="1193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5" name="Groupe 44"/>
          <p:cNvGrpSpPr/>
          <p:nvPr/>
        </p:nvGrpSpPr>
        <p:grpSpPr>
          <a:xfrm flipH="1">
            <a:off x="6696744" y="807403"/>
            <a:ext cx="4299985" cy="2532490"/>
            <a:chOff x="281353" y="460181"/>
            <a:chExt cx="4258471" cy="2532490"/>
          </a:xfrm>
        </p:grpSpPr>
        <p:grpSp>
          <p:nvGrpSpPr>
            <p:cNvPr id="47" name="Groupe 46"/>
            <p:cNvGrpSpPr/>
            <p:nvPr/>
          </p:nvGrpSpPr>
          <p:grpSpPr>
            <a:xfrm>
              <a:off x="281353" y="1086202"/>
              <a:ext cx="4258471" cy="1906469"/>
              <a:chOff x="2151527" y="1566264"/>
              <a:chExt cx="7207622" cy="2818831"/>
            </a:xfrm>
          </p:grpSpPr>
          <p:sp>
            <p:nvSpPr>
              <p:cNvPr id="59" name="Trapèze 58"/>
              <p:cNvSpPr/>
              <p:nvPr/>
            </p:nvSpPr>
            <p:spPr>
              <a:xfrm flipH="1">
                <a:off x="2549543" y="3255542"/>
                <a:ext cx="6352525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Flèche vers le haut 59"/>
              <p:cNvSpPr/>
              <p:nvPr/>
            </p:nvSpPr>
            <p:spPr>
              <a:xfrm rot="20744009" flipH="1">
                <a:off x="5533770" y="1726362"/>
                <a:ext cx="212875" cy="781493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Rectangle 60"/>
              <p:cNvSpPr/>
              <p:nvPr/>
            </p:nvSpPr>
            <p:spPr>
              <a:xfrm rot="20993844" flipH="1">
                <a:off x="3312679" y="2458126"/>
                <a:ext cx="5007205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Rectangle 61"/>
              <p:cNvSpPr/>
              <p:nvPr/>
            </p:nvSpPr>
            <p:spPr>
              <a:xfrm flipH="1">
                <a:off x="8160504" y="2257098"/>
                <a:ext cx="44624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Rectangle 62"/>
              <p:cNvSpPr/>
              <p:nvPr/>
            </p:nvSpPr>
            <p:spPr>
              <a:xfrm flipH="1">
                <a:off x="3305546" y="2285675"/>
                <a:ext cx="45719" cy="983313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 flipH="1">
                <a:off x="8025316" y="1699045"/>
                <a:ext cx="315002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Rectangle 64"/>
              <p:cNvSpPr/>
              <p:nvPr/>
            </p:nvSpPr>
            <p:spPr>
              <a:xfrm flipH="1">
                <a:off x="3157234" y="2522679"/>
                <a:ext cx="315002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Organigramme : Délai 65"/>
              <p:cNvSpPr/>
              <p:nvPr/>
            </p:nvSpPr>
            <p:spPr>
              <a:xfrm rot="16200000" flipH="1">
                <a:off x="8060114" y="512636"/>
                <a:ext cx="245408" cy="235266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Organigramme : Délai 66"/>
              <p:cNvSpPr/>
              <p:nvPr/>
            </p:nvSpPr>
            <p:spPr>
              <a:xfrm rot="16200000" flipH="1">
                <a:off x="3205155" y="1232049"/>
                <a:ext cx="245408" cy="235266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Trapèze 67"/>
              <p:cNvSpPr/>
              <p:nvPr/>
            </p:nvSpPr>
            <p:spPr>
              <a:xfrm flipH="1">
                <a:off x="5509899" y="2663871"/>
                <a:ext cx="477755" cy="591671"/>
              </a:xfrm>
              <a:prstGeom prst="trapezoid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8" name="AutoShape 4" descr="RÃ©sultat de recherche d'images pour &quot;balle&quot;"/>
            <p:cNvSpPr>
              <a:spLocks noChangeAspect="1" noChangeArrowheads="1"/>
            </p:cNvSpPr>
            <p:nvPr/>
          </p:nvSpPr>
          <p:spPr bwMode="auto">
            <a:xfrm>
              <a:off x="1785008" y="460181"/>
              <a:ext cx="1193330" cy="1193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7" name="Trapèze 16"/>
          <p:cNvSpPr/>
          <p:nvPr/>
        </p:nvSpPr>
        <p:spPr>
          <a:xfrm>
            <a:off x="3764159" y="117298"/>
            <a:ext cx="665038" cy="917422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Cylindre 18"/>
          <p:cNvSpPr/>
          <p:nvPr/>
        </p:nvSpPr>
        <p:spPr>
          <a:xfrm>
            <a:off x="3046395" y="4190798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Cylindre 69"/>
          <p:cNvSpPr/>
          <p:nvPr/>
        </p:nvSpPr>
        <p:spPr>
          <a:xfrm>
            <a:off x="9437464" y="1377651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Cube 19"/>
          <p:cNvSpPr/>
          <p:nvPr/>
        </p:nvSpPr>
        <p:spPr>
          <a:xfrm>
            <a:off x="7038995" y="634153"/>
            <a:ext cx="924338" cy="833831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Cylindre 33"/>
          <p:cNvSpPr/>
          <p:nvPr/>
        </p:nvSpPr>
        <p:spPr>
          <a:xfrm>
            <a:off x="186312" y="993141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Cylindre 34"/>
          <p:cNvSpPr/>
          <p:nvPr/>
        </p:nvSpPr>
        <p:spPr>
          <a:xfrm>
            <a:off x="1186923" y="1017553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ylindre 35"/>
          <p:cNvSpPr/>
          <p:nvPr/>
        </p:nvSpPr>
        <p:spPr>
          <a:xfrm>
            <a:off x="9851319" y="886856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Cylindre 36"/>
          <p:cNvSpPr/>
          <p:nvPr/>
        </p:nvSpPr>
        <p:spPr>
          <a:xfrm>
            <a:off x="10354724" y="1377651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Cylindre 37"/>
          <p:cNvSpPr/>
          <p:nvPr/>
        </p:nvSpPr>
        <p:spPr>
          <a:xfrm>
            <a:off x="3982625" y="4221030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533" y="3708516"/>
            <a:ext cx="896190" cy="554784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804" y="3728243"/>
            <a:ext cx="896190" cy="554784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0474" y="3231216"/>
            <a:ext cx="896190" cy="554784"/>
          </a:xfrm>
          <a:prstGeom prst="rect">
            <a:avLst/>
          </a:prstGeom>
        </p:spPr>
      </p:pic>
      <p:sp>
        <p:nvSpPr>
          <p:cNvPr id="43" name="Trapèze 42"/>
          <p:cNvSpPr/>
          <p:nvPr/>
        </p:nvSpPr>
        <p:spPr>
          <a:xfrm>
            <a:off x="342802" y="4304654"/>
            <a:ext cx="665038" cy="917422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Cube 43"/>
          <p:cNvSpPr/>
          <p:nvPr/>
        </p:nvSpPr>
        <p:spPr>
          <a:xfrm>
            <a:off x="1121990" y="4423105"/>
            <a:ext cx="924338" cy="833831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15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624" y="667617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du ballon en 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Le ballon pèse 5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2447366" y="189603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7308432" y="163599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6714806" y="1661173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6073408" y="16502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6406025" y="110472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7117007" y="112851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85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3961" y="4401233"/>
            <a:ext cx="7178040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 la boule en 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La boule pèse 8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607" y="1269175"/>
            <a:ext cx="1155826" cy="1160985"/>
          </a:xfrm>
          <a:prstGeom prst="rect">
            <a:avLst/>
          </a:prstGeom>
        </p:spPr>
      </p:pic>
      <p:sp>
        <p:nvSpPr>
          <p:cNvPr id="21" name="Cube 20"/>
          <p:cNvSpPr/>
          <p:nvPr/>
        </p:nvSpPr>
        <p:spPr>
          <a:xfrm>
            <a:off x="7288259" y="167469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6694633" y="169987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6053235" y="168894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ube 23"/>
          <p:cNvSpPr/>
          <p:nvPr/>
        </p:nvSpPr>
        <p:spPr>
          <a:xfrm>
            <a:off x="6385852" y="114342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ube 24"/>
          <p:cNvSpPr/>
          <p:nvPr/>
        </p:nvSpPr>
        <p:spPr>
          <a:xfrm>
            <a:off x="7039343" y="107102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ube 25"/>
          <p:cNvSpPr/>
          <p:nvPr/>
        </p:nvSpPr>
        <p:spPr>
          <a:xfrm>
            <a:off x="6316862" y="5639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ube 26"/>
          <p:cNvSpPr/>
          <p:nvPr/>
        </p:nvSpPr>
        <p:spPr>
          <a:xfrm>
            <a:off x="7015597" y="50903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ube 27"/>
          <p:cNvSpPr/>
          <p:nvPr/>
        </p:nvSpPr>
        <p:spPr>
          <a:xfrm>
            <a:off x="6706816" y="6913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2582256" y="1983260"/>
            <a:ext cx="5347932" cy="2306677"/>
            <a:chOff x="2019410" y="1344706"/>
            <a:chExt cx="7384452" cy="2823882"/>
          </a:xfrm>
        </p:grpSpPr>
        <p:sp>
          <p:nvSpPr>
            <p:cNvPr id="30" name="Trapèze 29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lèche vers le haut 30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Organigramme : Délai 49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Organigramme : Délai 5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9831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 est le plus lourd, le ballon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 ou la boule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552" y="1319429"/>
            <a:ext cx="1155826" cy="1160985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6172201" y="2025942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11033267" y="176589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10439641" y="179108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9798243" y="178014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10130860" y="123462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10784351" y="116223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be 20"/>
          <p:cNvSpPr/>
          <p:nvPr/>
        </p:nvSpPr>
        <p:spPr>
          <a:xfrm>
            <a:off x="10061870" y="65514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10760605" y="60024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10451824" y="16033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19" y="693175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/>
          <p:cNvGrpSpPr/>
          <p:nvPr/>
        </p:nvGrpSpPr>
        <p:grpSpPr>
          <a:xfrm>
            <a:off x="58423" y="1921593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Cube 34"/>
          <p:cNvSpPr/>
          <p:nvPr/>
        </p:nvSpPr>
        <p:spPr>
          <a:xfrm>
            <a:off x="4919489" y="166154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ube 48"/>
          <p:cNvSpPr/>
          <p:nvPr/>
        </p:nvSpPr>
        <p:spPr>
          <a:xfrm>
            <a:off x="4325863" y="168673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Cube 49"/>
          <p:cNvSpPr/>
          <p:nvPr/>
        </p:nvSpPr>
        <p:spPr>
          <a:xfrm>
            <a:off x="3684465" y="1675797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ube 51"/>
          <p:cNvSpPr/>
          <p:nvPr/>
        </p:nvSpPr>
        <p:spPr>
          <a:xfrm>
            <a:off x="4017082" y="113027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ube 52"/>
          <p:cNvSpPr/>
          <p:nvPr/>
        </p:nvSpPr>
        <p:spPr>
          <a:xfrm>
            <a:off x="4728064" y="115407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3438" y="5482294"/>
            <a:ext cx="1155826" cy="116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5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des 2 balles pesées ensemble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5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080" y="713499"/>
            <a:ext cx="1202186" cy="1080446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36" name="Groupe 35"/>
          <p:cNvGrpSpPr/>
          <p:nvPr/>
        </p:nvGrpSpPr>
        <p:grpSpPr>
          <a:xfrm>
            <a:off x="6242137" y="129416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riangle isocèle 56"/>
          <p:cNvSpPr/>
          <p:nvPr/>
        </p:nvSpPr>
        <p:spPr>
          <a:xfrm>
            <a:off x="10025112" y="927310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4158142" y="382370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isocèle 58"/>
          <p:cNvSpPr/>
          <p:nvPr/>
        </p:nvSpPr>
        <p:spPr>
          <a:xfrm>
            <a:off x="11020607" y="8944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3900581" y="398297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202" y="3793579"/>
            <a:ext cx="1202186" cy="1080446"/>
          </a:xfrm>
          <a:prstGeom prst="rect">
            <a:avLst/>
          </a:prstGeom>
        </p:spPr>
      </p:pic>
      <p:sp>
        <p:nvSpPr>
          <p:cNvPr id="61" name="Triangle isocèle 60"/>
          <p:cNvSpPr/>
          <p:nvPr/>
        </p:nvSpPr>
        <p:spPr>
          <a:xfrm>
            <a:off x="4430314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125" y="3842762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4945435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233281" y="4385229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4715834" y="3807121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88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 </a:t>
            </a:r>
            <a:r>
              <a:rPr lang="fr-FR" sz="2800" dirty="0">
                <a:solidFill>
                  <a:schemeClr val="tx1"/>
                </a:solidFill>
              </a:rPr>
              <a:t>3</a:t>
            </a:r>
            <a:r>
              <a:rPr lang="fr-FR" sz="2800" dirty="0" smtClean="0">
                <a:solidFill>
                  <a:schemeClr val="tx1"/>
                </a:solidFill>
              </a:rPr>
              <a:t> balles jaunes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9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10036936" y="13085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9779375" y="1467819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Triangle isocèle 60"/>
          <p:cNvSpPr/>
          <p:nvPr/>
        </p:nvSpPr>
        <p:spPr>
          <a:xfrm>
            <a:off x="10309108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515" y="1358613"/>
            <a:ext cx="1255799" cy="94063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293" y="1358744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10824229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6063030" y="1864960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10594628" y="129196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076558">
            <a:off x="6376401" y="315268"/>
            <a:ext cx="1255799" cy="940637"/>
          </a:xfrm>
          <a:prstGeom prst="rect">
            <a:avLst/>
          </a:prstGeom>
        </p:spPr>
      </p:pic>
      <p:sp>
        <p:nvSpPr>
          <p:cNvPr id="51" name="Triangle isocèle 50"/>
          <p:cNvSpPr/>
          <p:nvPr/>
        </p:nvSpPr>
        <p:spPr>
          <a:xfrm>
            <a:off x="9793811" y="86439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riangle isocèle 51"/>
          <p:cNvSpPr/>
          <p:nvPr/>
        </p:nvSpPr>
        <p:spPr>
          <a:xfrm>
            <a:off x="10051372" y="69724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riangle isocèle 52"/>
          <p:cNvSpPr/>
          <p:nvPr/>
        </p:nvSpPr>
        <p:spPr>
          <a:xfrm>
            <a:off x="10416258" y="68280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riangle isocèle 53"/>
          <p:cNvSpPr/>
          <p:nvPr/>
        </p:nvSpPr>
        <p:spPr>
          <a:xfrm>
            <a:off x="10873458" y="833835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57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9" y="252352"/>
            <a:ext cx="9144000" cy="2387600"/>
          </a:xfrm>
        </p:spPr>
        <p:txBody>
          <a:bodyPr>
            <a:noAutofit/>
          </a:bodyPr>
          <a:lstStyle/>
          <a:p>
            <a:r>
              <a:rPr lang="fr-FR" sz="8800" b="1" dirty="0" smtClean="0"/>
              <a:t>CLASSE </a:t>
            </a:r>
            <a:r>
              <a:rPr lang="fr-FR" sz="8800" b="1" dirty="0" smtClean="0"/>
              <a:t>CE1</a:t>
            </a:r>
            <a:r>
              <a:rPr lang="fr-FR" sz="8800" b="1" dirty="0" smtClean="0"/>
              <a:t/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3999" y="5734975"/>
            <a:ext cx="9144000" cy="923278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LES MASSES </a:t>
            </a:r>
            <a:r>
              <a:rPr lang="fr-FR" sz="4000" dirty="0"/>
              <a:t>- Mesure avec un étalon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874" y="2005129"/>
            <a:ext cx="6318251" cy="321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7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624" y="667617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du ballon 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en 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Le ballon pèse 5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2447366" y="189603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7308432" y="163599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6714806" y="1661173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6073408" y="16502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6406025" y="110472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7117007" y="112851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9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369</Words>
  <Application>Microsoft Office PowerPoint</Application>
  <PresentationFormat>Grand écran</PresentationFormat>
  <Paragraphs>113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Thème Office</vt:lpstr>
      <vt:lpstr> LES MASSES Cycle 2 CP CE1 CE2</vt:lpstr>
      <vt:lpstr>CLASSE CP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CLASSE CE1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CLASSE CE2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pdumet</cp:lastModifiedBy>
  <cp:revision>28</cp:revision>
  <dcterms:created xsi:type="dcterms:W3CDTF">2018-06-27T09:01:28Z</dcterms:created>
  <dcterms:modified xsi:type="dcterms:W3CDTF">2021-11-15T08:50:02Z</dcterms:modified>
</cp:coreProperties>
</file>